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34"/>
  </p:notesMasterIdLst>
  <p:handoutMasterIdLst>
    <p:handoutMasterId r:id="rId135"/>
  </p:handoutMasterIdLst>
  <p:sldIdLst>
    <p:sldId id="319" r:id="rId2"/>
    <p:sldId id="312" r:id="rId3"/>
    <p:sldId id="1443" r:id="rId4"/>
    <p:sldId id="308" r:id="rId5"/>
    <p:sldId id="1448" r:id="rId6"/>
    <p:sldId id="1422" r:id="rId7"/>
    <p:sldId id="1444" r:id="rId8"/>
    <p:sldId id="1424" r:id="rId9"/>
    <p:sldId id="1445" r:id="rId10"/>
    <p:sldId id="1446" r:id="rId11"/>
    <p:sldId id="1447" r:id="rId12"/>
    <p:sldId id="1459" r:id="rId13"/>
    <p:sldId id="1460" r:id="rId14"/>
    <p:sldId id="1461" r:id="rId15"/>
    <p:sldId id="1462" r:id="rId16"/>
    <p:sldId id="1423" r:id="rId17"/>
    <p:sldId id="1463" r:id="rId18"/>
    <p:sldId id="1464" r:id="rId19"/>
    <p:sldId id="1465" r:id="rId20"/>
    <p:sldId id="1466" r:id="rId21"/>
    <p:sldId id="1426" r:id="rId22"/>
    <p:sldId id="1467" r:id="rId23"/>
    <p:sldId id="1468" r:id="rId24"/>
    <p:sldId id="1449" r:id="rId25"/>
    <p:sldId id="1450" r:id="rId26"/>
    <p:sldId id="1451" r:id="rId27"/>
    <p:sldId id="1427" r:id="rId28"/>
    <p:sldId id="1469" r:id="rId29"/>
    <p:sldId id="1470" r:id="rId30"/>
    <p:sldId id="1471" r:id="rId31"/>
    <p:sldId id="1472" r:id="rId32"/>
    <p:sldId id="1484" r:id="rId33"/>
    <p:sldId id="1473" r:id="rId34"/>
    <p:sldId id="1474" r:id="rId35"/>
    <p:sldId id="1485" r:id="rId36"/>
    <p:sldId id="1486" r:id="rId37"/>
    <p:sldId id="1428" r:id="rId38"/>
    <p:sldId id="1475" r:id="rId39"/>
    <p:sldId id="1476" r:id="rId40"/>
    <p:sldId id="1477" r:id="rId41"/>
    <p:sldId id="1478" r:id="rId42"/>
    <p:sldId id="1479" r:id="rId43"/>
    <p:sldId id="1480" r:id="rId44"/>
    <p:sldId id="1481" r:id="rId45"/>
    <p:sldId id="1482" r:id="rId46"/>
    <p:sldId id="1483" r:id="rId47"/>
    <p:sldId id="1496" r:id="rId48"/>
    <p:sldId id="1452" r:id="rId49"/>
    <p:sldId id="1425" r:id="rId50"/>
    <p:sldId id="1432" r:id="rId51"/>
    <p:sldId id="1487" r:id="rId52"/>
    <p:sldId id="1488" r:id="rId53"/>
    <p:sldId id="1489" r:id="rId54"/>
    <p:sldId id="1429" r:id="rId55"/>
    <p:sldId id="1490" r:id="rId56"/>
    <p:sldId id="1491" r:id="rId57"/>
    <p:sldId id="1492" r:id="rId58"/>
    <p:sldId id="1493" r:id="rId59"/>
    <p:sldId id="1494" r:id="rId60"/>
    <p:sldId id="1497" r:id="rId61"/>
    <p:sldId id="1495" r:id="rId62"/>
    <p:sldId id="1433" r:id="rId63"/>
    <p:sldId id="1434" r:id="rId64"/>
    <p:sldId id="1435" r:id="rId65"/>
    <p:sldId id="1453" r:id="rId66"/>
    <p:sldId id="1454" r:id="rId67"/>
    <p:sldId id="1455" r:id="rId68"/>
    <p:sldId id="1456" r:id="rId69"/>
    <p:sldId id="1457" r:id="rId70"/>
    <p:sldId id="1458" r:id="rId71"/>
    <p:sldId id="1501" r:id="rId72"/>
    <p:sldId id="1511" r:id="rId73"/>
    <p:sldId id="1502" r:id="rId74"/>
    <p:sldId id="1503" r:id="rId75"/>
    <p:sldId id="1504" r:id="rId76"/>
    <p:sldId id="1505" r:id="rId77"/>
    <p:sldId id="1512" r:id="rId78"/>
    <p:sldId id="1436" r:id="rId79"/>
    <p:sldId id="1506" r:id="rId80"/>
    <p:sldId id="1507" r:id="rId81"/>
    <p:sldId id="1508" r:id="rId82"/>
    <p:sldId id="1509" r:id="rId83"/>
    <p:sldId id="1510" r:id="rId84"/>
    <p:sldId id="1421" r:id="rId85"/>
    <p:sldId id="1498" r:id="rId86"/>
    <p:sldId id="1499" r:id="rId87"/>
    <p:sldId id="1437" r:id="rId88"/>
    <p:sldId id="1500" r:id="rId89"/>
    <p:sldId id="1513" r:id="rId90"/>
    <p:sldId id="1514" r:id="rId91"/>
    <p:sldId id="1515" r:id="rId92"/>
    <p:sldId id="1359" r:id="rId93"/>
    <p:sldId id="1516" r:id="rId94"/>
    <p:sldId id="1517" r:id="rId95"/>
    <p:sldId id="1518" r:id="rId96"/>
    <p:sldId id="1438" r:id="rId97"/>
    <p:sldId id="1519" r:id="rId98"/>
    <p:sldId id="1520" r:id="rId99"/>
    <p:sldId id="1521" r:id="rId100"/>
    <p:sldId id="1522" r:id="rId101"/>
    <p:sldId id="1523" r:id="rId102"/>
    <p:sldId id="1524" r:id="rId103"/>
    <p:sldId id="1526" r:id="rId104"/>
    <p:sldId id="1527" r:id="rId105"/>
    <p:sldId id="1528" r:id="rId106"/>
    <p:sldId id="1439" r:id="rId107"/>
    <p:sldId id="1529" r:id="rId108"/>
    <p:sldId id="1530" r:id="rId109"/>
    <p:sldId id="1531" r:id="rId110"/>
    <p:sldId id="1532" r:id="rId111"/>
    <p:sldId id="1533" r:id="rId112"/>
    <p:sldId id="1534" r:id="rId113"/>
    <p:sldId id="1535" r:id="rId114"/>
    <p:sldId id="1544" r:id="rId115"/>
    <p:sldId id="1545" r:id="rId116"/>
    <p:sldId id="1440" r:id="rId117"/>
    <p:sldId id="1341" r:id="rId118"/>
    <p:sldId id="1536" r:id="rId119"/>
    <p:sldId id="1537" r:id="rId120"/>
    <p:sldId id="1538" r:id="rId121"/>
    <p:sldId id="1539" r:id="rId122"/>
    <p:sldId id="1540" r:id="rId123"/>
    <p:sldId id="1441" r:id="rId124"/>
    <p:sldId id="1541" r:id="rId125"/>
    <p:sldId id="1542" r:id="rId126"/>
    <p:sldId id="1543" r:id="rId127"/>
    <p:sldId id="1525" r:id="rId128"/>
    <p:sldId id="1546" r:id="rId129"/>
    <p:sldId id="1554" r:id="rId130"/>
    <p:sldId id="1555" r:id="rId131"/>
    <p:sldId id="1559" r:id="rId132"/>
    <p:sldId id="1442" r:id="rId133"/>
  </p:sldIdLst>
  <p:sldSz cx="9144000" cy="6858000" type="screen4x3"/>
  <p:notesSz cx="6858000" cy="9144000"/>
  <p:custDataLst>
    <p:tags r:id="rId1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9414" autoAdjust="0"/>
  </p:normalViewPr>
  <p:slideViewPr>
    <p:cSldViewPr snapToGrid="0">
      <p:cViewPr varScale="1">
        <p:scale>
          <a:sx n="95" d="100"/>
          <a:sy n="95" d="100"/>
        </p:scale>
        <p:origin x="1299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4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611132" y="66385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多元分析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4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4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9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1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45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47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1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多元分析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382600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3405" progId="Word.Document.12">
                  <p:embed/>
                </p:oleObj>
              </mc:Choice>
              <mc:Fallback>
                <p:oleObj name="Document" r:id="rId2" imgW="8129635" imgH="39634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85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2154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30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385765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15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874253"/>
              </p:ext>
            </p:extLst>
          </p:nvPr>
        </p:nvGraphicFramePr>
        <p:xfrm>
          <a:off x="531813" y="804863"/>
          <a:ext cx="7861300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11068" progId="Word.Document.12">
                  <p:embed/>
                </p:oleObj>
              </mc:Choice>
              <mc:Fallback>
                <p:oleObj name="Document" r:id="rId2" imgW="8129635" imgH="59110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4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864274"/>
              </p:ext>
            </p:extLst>
          </p:nvPr>
        </p:nvGraphicFramePr>
        <p:xfrm>
          <a:off x="531813" y="804863"/>
          <a:ext cx="831215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6632" imgH="4941611" progId="Word.Document.12">
                  <p:embed/>
                </p:oleObj>
              </mc:Choice>
              <mc:Fallback>
                <p:oleObj name="Document" r:id="rId2" imgW="8566632" imgH="49416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1215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3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661108"/>
              </p:ext>
            </p:extLst>
          </p:nvPr>
        </p:nvGraphicFramePr>
        <p:xfrm>
          <a:off x="395287" y="638268"/>
          <a:ext cx="8353425" cy="642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1664" imgH="6650173" progId="Word.Document.12">
                  <p:embed/>
                </p:oleObj>
              </mc:Choice>
              <mc:Fallback>
                <p:oleObj name="Document" r:id="rId2" imgW="8621664" imgH="66501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287" y="638268"/>
                        <a:ext cx="8353425" cy="6427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13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6241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1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10.2.3</a:t>
            </a:r>
            <a:r>
              <a:rPr lang="zh-CN" altLang="zh-CN" sz="4200" b="1">
                <a:solidFill>
                  <a:srgbClr val="319095"/>
                </a:solidFill>
              </a:rPr>
              <a:t>主成分回归分析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086971"/>
              </p:ext>
            </p:extLst>
          </p:nvPr>
        </p:nvGraphicFramePr>
        <p:xfrm>
          <a:off x="490538" y="1501775"/>
          <a:ext cx="8189912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84127" progId="Word.Document.12">
                  <p:embed/>
                </p:oleObj>
              </mc:Choice>
              <mc:Fallback>
                <p:oleObj name="Document" r:id="rId2" imgW="8153322" imgH="1784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78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746483"/>
              </p:ext>
            </p:extLst>
          </p:nvPr>
        </p:nvGraphicFramePr>
        <p:xfrm>
          <a:off x="505572" y="315912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2612" progId="Word.Document.12">
                  <p:embed/>
                </p:oleObj>
              </mc:Choice>
              <mc:Fallback>
                <p:oleObj name="Document" r:id="rId4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572" y="315912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21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655138"/>
              </p:ext>
            </p:extLst>
          </p:nvPr>
        </p:nvGraphicFramePr>
        <p:xfrm>
          <a:off x="279400" y="898993"/>
          <a:ext cx="85852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780" imgH="5478176" progId="Word.Document.12">
                  <p:embed/>
                </p:oleObj>
              </mc:Choice>
              <mc:Fallback>
                <p:oleObj name="Document" r:id="rId2" imgW="8836780" imgH="54781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400" y="898993"/>
                        <a:ext cx="85852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4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567445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5180165" progId="Word.Document.12">
                  <p:embed/>
                </p:oleObj>
              </mc:Choice>
              <mc:Fallback>
                <p:oleObj name="Document" r:id="rId2" imgW="8137152" imgH="51801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2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56136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65980" progId="Word.Document.12">
                  <p:embed/>
                </p:oleObj>
              </mc:Choice>
              <mc:Fallback>
                <p:oleObj name="Document" r:id="rId2" imgW="8129635" imgH="29659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79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107438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0721" progId="Word.Document.12">
                  <p:embed/>
                </p:oleObj>
              </mc:Choice>
              <mc:Fallback>
                <p:oleObj name="Document" r:id="rId2" imgW="8129635" imgH="45707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55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896535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15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3452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609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022078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135819"/>
              </p:ext>
            </p:extLst>
          </p:nvPr>
        </p:nvGraphicFramePr>
        <p:xfrm>
          <a:off x="531813" y="804863"/>
          <a:ext cx="80533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37628" imgH="4066127" progId="Word.Document.12">
                  <p:embed/>
                </p:oleObj>
              </mc:Choice>
              <mc:Fallback>
                <p:oleObj name="Document" r:id="rId2" imgW="8337628" imgH="4066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0533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C4A89FE-EC66-4AD6-B633-CCEE39F31F6D}"/>
              </a:ext>
            </a:extLst>
          </p:cNvPr>
          <p:cNvSpPr txBox="1"/>
          <p:nvPr/>
        </p:nvSpPr>
        <p:spPr>
          <a:xfrm>
            <a:off x="500903" y="573863"/>
            <a:ext cx="70294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en-US" altLang="zh-C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clear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readmatrix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('data10_5.txt');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[m, n] = size(a);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x0 = a(:, [1:n - 1]);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y0 = a(:, n);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md1 = 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fitlm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(x0, y0)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普通最小二乘法拟合模型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c1 = md1.Coefficients.Estimate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提出模型的系数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rmse1 = md1.RMSE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提出模型的剩余标准差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mu = mean(x0);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 = std(x0);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求自变量观测值的均值和标准差</a:t>
            </a:r>
          </a:p>
          <a:p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zscore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(x0);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对设计矩阵进行标准化处理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vec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score, lambda] = 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pca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% score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为主成分的得分，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lambda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为特征值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rate = lambda / sum(lambda)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计算各个主成分的贡献率</a:t>
            </a:r>
          </a:p>
          <a:p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contr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cumsum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(rate)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计算累积贡献率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num = 3 % num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为选取的主成分的个数</a:t>
            </a:r>
          </a:p>
          <a:p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px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score(:, 1:num);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提出各个主成分的得分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md2 = 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fitlm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px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y0)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建立主成分回归方程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rmse2 = md2.RMSE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提出模型的剩余标准差</a:t>
            </a:r>
          </a:p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c2 = md2.Coefficients.Estimate % 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提出主成分回归方程的系数</a:t>
            </a:r>
          </a:p>
        </p:txBody>
      </p:sp>
    </p:spTree>
    <p:extLst>
      <p:ext uri="{BB962C8B-B14F-4D97-AF65-F5344CB8AC3E}">
        <p14:creationId xmlns:p14="http://schemas.microsoft.com/office/powerpoint/2010/main" val="39110286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268D3D-3882-4D99-9B77-7693C6653D99}"/>
              </a:ext>
            </a:extLst>
          </p:cNvPr>
          <p:cNvSpPr txBox="1"/>
          <p:nvPr/>
        </p:nvSpPr>
        <p:spPr>
          <a:xfrm>
            <a:off x="107576" y="674400"/>
            <a:ext cx="79203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/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c3 = [c2(1); </a:t>
            </a:r>
            <a:r>
              <a:rPr lang="en-US" altLang="zh-CN" sz="16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(:, 1:num) * c2(2:end)] % 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标准化变量的回归系数</a:t>
            </a:r>
          </a:p>
          <a:p>
            <a:pPr marL="266700"/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c40 = [c3(1) - sum(c3(2:end)'.*mu./s)] % 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求原始变量的回归常数项</a:t>
            </a:r>
          </a:p>
          <a:p>
            <a:pPr marL="266700"/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c41 = c3(2:end)' ./ s % 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求原始变量的一次项系数</a:t>
            </a:r>
          </a:p>
          <a:p>
            <a:pPr marL="266700"/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c4 = [c40, c41] % 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显示原始变量的所有回归系数</a:t>
            </a:r>
          </a:p>
          <a:p>
            <a:pPr marL="266700"/>
            <a:endParaRPr lang="zh-CN" altLang="zh-CN" sz="16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7456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759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10.2.4</a:t>
            </a:r>
            <a:r>
              <a:rPr lang="zh-CN" altLang="zh-CN" sz="4200" b="1">
                <a:solidFill>
                  <a:srgbClr val="319095"/>
                </a:solidFill>
              </a:rPr>
              <a:t>主成分分析案例－我国各地区普通高等教育发展水平综合评价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62360"/>
              </p:ext>
            </p:extLst>
          </p:nvPr>
        </p:nvGraphicFramePr>
        <p:xfrm>
          <a:off x="570805" y="2144339"/>
          <a:ext cx="81883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86429" progId="Word.Document.12">
                  <p:embed/>
                </p:oleObj>
              </mc:Choice>
              <mc:Fallback>
                <p:oleObj name="Document" r:id="rId2" imgW="8153322" imgH="31864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2144339"/>
                        <a:ext cx="8188325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760386"/>
              </p:ext>
            </p:extLst>
          </p:nvPr>
        </p:nvGraphicFramePr>
        <p:xfrm>
          <a:off x="504825" y="1624013"/>
          <a:ext cx="8188325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91531" progId="Word.Document.12">
                  <p:embed/>
                </p:oleObj>
              </mc:Choice>
              <mc:Fallback>
                <p:oleObj name="Document" r:id="rId2" imgW="8153322" imgH="479153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主成分分析法的步骤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432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955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00268"/>
              </p:ext>
            </p:extLst>
          </p:nvPr>
        </p:nvGraphicFramePr>
        <p:xfrm>
          <a:off x="531813" y="804863"/>
          <a:ext cx="78613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23560" progId="Word.Document.12">
                  <p:embed/>
                </p:oleObj>
              </mc:Choice>
              <mc:Fallback>
                <p:oleObj name="Document" r:id="rId2" imgW="8111970" imgH="40235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7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33651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40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19239"/>
              </p:ext>
            </p:extLst>
          </p:nvPr>
        </p:nvGraphicFramePr>
        <p:xfrm>
          <a:off x="531813" y="804863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89898" progId="Word.Document.12">
                  <p:embed/>
                </p:oleObj>
              </mc:Choice>
              <mc:Fallback>
                <p:oleObj name="Document" r:id="rId2" imgW="8129635" imgH="56898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02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84456"/>
              </p:ext>
            </p:extLst>
          </p:nvPr>
        </p:nvGraphicFramePr>
        <p:xfrm>
          <a:off x="531813" y="804863"/>
          <a:ext cx="8229600" cy="668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115" imgH="6932232" progId="Word.Document.12">
                  <p:embed/>
                </p:oleObj>
              </mc:Choice>
              <mc:Fallback>
                <p:oleObj name="Document" r:id="rId2" imgW="8526115" imgH="69322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229600" cy="668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478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14290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8505" progId="Word.Document.12">
                  <p:embed/>
                </p:oleObj>
              </mc:Choice>
              <mc:Fallback>
                <p:oleObj name="Document" r:id="rId2" imgW="8129635" imgH="31785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62"/>
              </p:ext>
            </p:extLst>
          </p:nvPr>
        </p:nvGraphicFramePr>
        <p:xfrm>
          <a:off x="504825" y="1624013"/>
          <a:ext cx="8188325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5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基于主成分分析法的综合评价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00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2167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5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778254"/>
              </p:ext>
            </p:extLst>
          </p:nvPr>
        </p:nvGraphicFramePr>
        <p:xfrm>
          <a:off x="531813" y="763588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43983" progId="Word.Document.12">
                  <p:embed/>
                </p:oleObj>
              </mc:Choice>
              <mc:Fallback>
                <p:oleObj name="Document" r:id="rId2" imgW="8111970" imgH="47439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63588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92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55692"/>
              </p:ext>
            </p:extLst>
          </p:nvPr>
        </p:nvGraphicFramePr>
        <p:xfrm>
          <a:off x="546100" y="804863"/>
          <a:ext cx="78613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110678" progId="Word.Document.12">
                  <p:embed/>
                </p:oleObj>
              </mc:Choice>
              <mc:Fallback>
                <p:oleObj name="Document" r:id="rId2" imgW="8111970" imgH="51106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804863"/>
                        <a:ext cx="7861300" cy="494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36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28953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32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767891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29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746757"/>
              </p:ext>
            </p:extLst>
          </p:nvPr>
        </p:nvGraphicFramePr>
        <p:xfrm>
          <a:off x="531813" y="804863"/>
          <a:ext cx="7861300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26165" progId="Word.Document.12">
                  <p:embed/>
                </p:oleObj>
              </mc:Choice>
              <mc:Fallback>
                <p:oleObj name="Document" r:id="rId2" imgW="8111970" imgH="38261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7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274600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08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79211"/>
              </p:ext>
            </p:extLst>
          </p:nvPr>
        </p:nvGraphicFramePr>
        <p:xfrm>
          <a:off x="746966" y="890587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56924" progId="Word.Document.12">
                  <p:embed/>
                </p:oleObj>
              </mc:Choice>
              <mc:Fallback>
                <p:oleObj name="Document" r:id="rId2" imgW="8129635" imgH="52569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966" y="890587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56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15FBC61-C728-4007-A292-CA880BA8A17A}"/>
              </a:ext>
            </a:extLst>
          </p:cNvPr>
          <p:cNvSpPr txBox="1"/>
          <p:nvPr/>
        </p:nvSpPr>
        <p:spPr>
          <a:xfrm>
            <a:off x="191620" y="1028343"/>
            <a:ext cx="86296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/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readmatrix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('anli10_1.txt');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zscore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(a); %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corrcoef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(b);  %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计算相关系数矩阵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下面利用相关系数矩阵进行主成分分析，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vec1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的列为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的特征向量，即主成分的系数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[vec1,lamda,rate]=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pcacov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(r) %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lamda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的特征值，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rate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为各个主成分的贡献率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contr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cumsum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(rate) %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计算累积贡献率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repmat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(sign(sum(vec1)),size(vec1,1),1);%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构造与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vec1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同维数的元素为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±1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的矩阵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vec2=vec1.*f  %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修改特征向量的正负号，使得每个特征向量的分量和为正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num=4;  %num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为选取的主成分的个数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df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=b*vec2(:,1:num);  %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计算各个主成分的得分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tf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df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*rate(1:num)/100; %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计算综合得分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stf,ind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]=sort(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tf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,'descend');  %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把得分按照从高到低的次序排列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stf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stf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',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8632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760355"/>
              </p:ext>
            </p:extLst>
          </p:nvPr>
        </p:nvGraphicFramePr>
        <p:xfrm>
          <a:off x="504825" y="1624013"/>
          <a:ext cx="8188325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08738" progId="Word.Document.12">
                  <p:embed/>
                </p:oleObj>
              </mc:Choice>
              <mc:Fallback>
                <p:oleObj name="Document" r:id="rId2" imgW="8153322" imgH="500873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58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结论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41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585528"/>
              </p:ext>
            </p:extLst>
          </p:nvPr>
        </p:nvGraphicFramePr>
        <p:xfrm>
          <a:off x="531813" y="804863"/>
          <a:ext cx="786130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3019" progId="Word.Document.12">
                  <p:embed/>
                </p:oleObj>
              </mc:Choice>
              <mc:Fallback>
                <p:oleObj name="Document" r:id="rId2" imgW="8129635" imgH="33730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17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842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56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239766"/>
              </p:ext>
            </p:extLst>
          </p:nvPr>
        </p:nvGraphicFramePr>
        <p:xfrm>
          <a:off x="504825" y="1624013"/>
          <a:ext cx="8188325" cy="409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09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类与类间的相似性度量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065320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D39A35E6-92B9-47F6-B40F-2E6A87F25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557065"/>
              </p:ext>
            </p:extLst>
          </p:nvPr>
        </p:nvGraphicFramePr>
        <p:xfrm>
          <a:off x="531813" y="376321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D39A35E6-92B9-47F6-B40F-2E6A87F256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6321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17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68808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76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313052"/>
              </p:ext>
            </p:extLst>
          </p:nvPr>
        </p:nvGraphicFramePr>
        <p:xfrm>
          <a:off x="545260" y="656945"/>
          <a:ext cx="7861300" cy="597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98516" progId="Word.Document.12">
                  <p:embed/>
                </p:oleObj>
              </mc:Choice>
              <mc:Fallback>
                <p:oleObj name="Document" r:id="rId2" imgW="8129635" imgH="61985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260" y="656945"/>
                        <a:ext cx="7861300" cy="597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6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>
            <a:cxnSpLocks/>
          </p:cNvCxnSpPr>
          <p:nvPr/>
        </p:nvCxnSpPr>
        <p:spPr>
          <a:xfrm>
            <a:off x="4478620" y="2256262"/>
            <a:ext cx="8022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86933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>
            <a:cxnSpLocks/>
          </p:cNvCxnSpPr>
          <p:nvPr/>
        </p:nvCxnSpPr>
        <p:spPr>
          <a:xfrm>
            <a:off x="4486642" y="291304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84244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49026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>
            <a:cxnSpLocks/>
          </p:cNvCxnSpPr>
          <p:nvPr/>
        </p:nvCxnSpPr>
        <p:spPr>
          <a:xfrm>
            <a:off x="4488270" y="356086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49026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08641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>
            <a:cxnSpLocks/>
          </p:cNvCxnSpPr>
          <p:nvPr/>
        </p:nvCxnSpPr>
        <p:spPr>
          <a:xfrm flipH="1">
            <a:off x="4478620" y="415701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08641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标题层">
            <a:extLst>
              <a:ext uri="{FF2B5EF4-FFF2-40B4-BE49-F238E27FC236}">
                <a16:creationId xmlns:a16="http://schemas.microsoft.com/office/drawing/2014/main" id="{0146497A-B2B8-489D-A2E5-1B9CBE35B329}"/>
              </a:ext>
            </a:extLst>
          </p:cNvPr>
          <p:cNvSpPr txBox="1"/>
          <p:nvPr/>
        </p:nvSpPr>
        <p:spPr bwMode="auto">
          <a:xfrm>
            <a:off x="3612153" y="472950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574D08-96A4-4417-83BD-68F7BD3D6CAD}"/>
              </a:ext>
            </a:extLst>
          </p:cNvPr>
          <p:cNvCxnSpPr>
            <a:cxnSpLocks/>
          </p:cNvCxnSpPr>
          <p:nvPr/>
        </p:nvCxnSpPr>
        <p:spPr>
          <a:xfrm>
            <a:off x="4491125" y="477321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1" name="标题层">
            <a:extLst>
              <a:ext uri="{FF2B5EF4-FFF2-40B4-BE49-F238E27FC236}">
                <a16:creationId xmlns:a16="http://schemas.microsoft.com/office/drawing/2014/main" id="{A305D9CA-77CF-4620-83FD-21EA4B85A88F}"/>
              </a:ext>
            </a:extLst>
          </p:cNvPr>
          <p:cNvSpPr txBox="1"/>
          <p:nvPr/>
        </p:nvSpPr>
        <p:spPr bwMode="auto">
          <a:xfrm>
            <a:off x="4582393" y="470261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典型相关分析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1BF2680E-DDEA-478C-AE8F-EAF3B40942EA}"/>
              </a:ext>
            </a:extLst>
          </p:cNvPr>
          <p:cNvSpPr txBox="1"/>
          <p:nvPr/>
        </p:nvSpPr>
        <p:spPr bwMode="auto">
          <a:xfrm>
            <a:off x="3613781" y="535043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26178AF-0B08-4D78-8F27-D1803F45DDD2}"/>
              </a:ext>
            </a:extLst>
          </p:cNvPr>
          <p:cNvCxnSpPr>
            <a:cxnSpLocks/>
          </p:cNvCxnSpPr>
          <p:nvPr/>
        </p:nvCxnSpPr>
        <p:spPr>
          <a:xfrm>
            <a:off x="4492753" y="542103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C5AE64DF-B6A8-4E43-A22D-B65A1972D0F6}"/>
              </a:ext>
            </a:extLst>
          </p:cNvPr>
          <p:cNvSpPr txBox="1"/>
          <p:nvPr/>
        </p:nvSpPr>
        <p:spPr bwMode="auto">
          <a:xfrm>
            <a:off x="4584021" y="535043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18BFD90C-2051-499F-B705-56120623E600}"/>
              </a:ext>
            </a:extLst>
          </p:cNvPr>
          <p:cNvSpPr txBox="1"/>
          <p:nvPr/>
        </p:nvSpPr>
        <p:spPr bwMode="auto">
          <a:xfrm>
            <a:off x="3618264" y="594658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27A559-3165-420E-AEE3-126E638A37CA}"/>
              </a:ext>
            </a:extLst>
          </p:cNvPr>
          <p:cNvCxnSpPr>
            <a:cxnSpLocks/>
          </p:cNvCxnSpPr>
          <p:nvPr/>
        </p:nvCxnSpPr>
        <p:spPr>
          <a:xfrm flipH="1">
            <a:off x="4483103" y="601718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DA5213E5-8AD2-4460-832C-B1F6AA1FF688}"/>
              </a:ext>
            </a:extLst>
          </p:cNvPr>
          <p:cNvSpPr txBox="1"/>
          <p:nvPr/>
        </p:nvSpPr>
        <p:spPr bwMode="auto">
          <a:xfrm>
            <a:off x="4588504" y="594658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多维标度法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9" grpId="0"/>
      <p:bldP spid="21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497858"/>
              </p:ext>
            </p:extLst>
          </p:nvPr>
        </p:nvGraphicFramePr>
        <p:xfrm>
          <a:off x="531813" y="804863"/>
          <a:ext cx="7861300" cy="350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24724" progId="Word.Document.12">
                  <p:embed/>
                </p:oleObj>
              </mc:Choice>
              <mc:Fallback>
                <p:oleObj name="Document" r:id="rId2" imgW="8111970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0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4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07598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聚类图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49503"/>
              </p:ext>
            </p:extLst>
          </p:nvPr>
        </p:nvGraphicFramePr>
        <p:xfrm>
          <a:off x="-396875" y="1177131"/>
          <a:ext cx="9540875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855258" imgH="4671580" progId="Word.Document.12">
                  <p:embed/>
                </p:oleObj>
              </mc:Choice>
              <mc:Fallback>
                <p:oleObj name="Document" r:id="rId2" imgW="9855258" imgH="46715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396875" y="1177131"/>
                        <a:ext cx="9540875" cy="450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0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451327"/>
              </p:ext>
            </p:extLst>
          </p:nvPr>
        </p:nvGraphicFramePr>
        <p:xfrm>
          <a:off x="531813" y="804863"/>
          <a:ext cx="786130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2972" progId="Word.Document.12">
                  <p:embed/>
                </p:oleObj>
              </mc:Choice>
              <mc:Fallback>
                <p:oleObj name="Document" r:id="rId2" imgW="8129635" imgH="3702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7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3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10568"/>
              </p:ext>
            </p:extLst>
          </p:nvPr>
        </p:nvGraphicFramePr>
        <p:xfrm>
          <a:off x="531813" y="804863"/>
          <a:ext cx="7861300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38633" progId="Word.Document.12">
                  <p:embed/>
                </p:oleObj>
              </mc:Choice>
              <mc:Fallback>
                <p:oleObj name="Document" r:id="rId2" imgW="8129635" imgH="37386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0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04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57463"/>
              </p:ext>
            </p:extLst>
          </p:nvPr>
        </p:nvGraphicFramePr>
        <p:xfrm>
          <a:off x="531813" y="804863"/>
          <a:ext cx="7861300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30185" progId="Word.Document.12">
                  <p:embed/>
                </p:oleObj>
              </mc:Choice>
              <mc:Fallback>
                <p:oleObj name="Document" r:id="rId2" imgW="8129635" imgH="5430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8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44588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90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82680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最短距离法的聚类举例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272964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43983" progId="Word.Document.12">
                  <p:embed/>
                </p:oleObj>
              </mc:Choice>
              <mc:Fallback>
                <p:oleObj name="Document" r:id="rId2" imgW="8111970" imgH="47439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5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3739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981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790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4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382682"/>
              </p:ext>
            </p:extLst>
          </p:nvPr>
        </p:nvGraphicFramePr>
        <p:xfrm>
          <a:off x="531813" y="804863"/>
          <a:ext cx="7861300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0556" progId="Word.Document.12">
                  <p:embed/>
                </p:oleObj>
              </mc:Choice>
              <mc:Fallback>
                <p:oleObj name="Document" r:id="rId2" imgW="8129635" imgH="38805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4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3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938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4EB2BB6-7E79-4213-93FF-6360DBAED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098679"/>
              </p:ext>
            </p:extLst>
          </p:nvPr>
        </p:nvGraphicFramePr>
        <p:xfrm>
          <a:off x="531813" y="266503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5996" progId="Word.Document.12">
                  <p:embed/>
                </p:oleObj>
              </mc:Choice>
              <mc:Fallback>
                <p:oleObj name="Document" r:id="rId4" imgW="8129635" imgH="292599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4EB2BB6-7E79-4213-93FF-6360DBAED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66503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086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29897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4EB2BB6-7E79-4213-93FF-6360DBAED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015174"/>
              </p:ext>
            </p:extLst>
          </p:nvPr>
        </p:nvGraphicFramePr>
        <p:xfrm>
          <a:off x="612495" y="266503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34559" progId="Word.Document.12">
                  <p:embed/>
                </p:oleObj>
              </mc:Choice>
              <mc:Fallback>
                <p:oleObj name="Document" r:id="rId4" imgW="8129635" imgH="313455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64EB2BB6-7E79-4213-93FF-6360DBAED4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495" y="266503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939978"/>
              </p:ext>
            </p:extLst>
          </p:nvPr>
        </p:nvGraphicFramePr>
        <p:xfrm>
          <a:off x="249424" y="1194827"/>
          <a:ext cx="8297862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357629" imgH="5037404" progId="Word.Document.12">
                  <p:embed/>
                </p:oleObj>
              </mc:Choice>
              <mc:Fallback>
                <p:oleObj name="Document" r:id="rId2" imgW="9357629" imgH="50374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9424" y="1194827"/>
                        <a:ext cx="8297862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4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163372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49B4D0-1D04-4640-B9C9-914610E37F46}"/>
              </a:ext>
            </a:extLst>
          </p:cNvPr>
          <p:cNvSpPr txBox="1"/>
          <p:nvPr/>
        </p:nvSpPr>
        <p:spPr>
          <a:xfrm>
            <a:off x="458881" y="458228"/>
            <a:ext cx="822623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a=[1,0;1,1;3,2;4,3;2,5];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[m,n]=size(a);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d=zeros(m);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d=mandist(a'); %mandist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求矩阵列向量组之间的两两绝对值距离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d=tril(d);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截取下三角元素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nd=nonzeros(d); 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中的零元素，非零元素按列排列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nd=unique(nd)  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去掉重复的非零元素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i=1:m-1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nd_min=min(nd);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[row,col]=find(d==nd_min);tm=union(row,col);  %row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和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col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归为一类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tm=reshape(tm,1,length(tm));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把数组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tm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变成行向量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次合成，平台高度为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时的分类结果为：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%s\n',...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i,nd_min,int2str(tm));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nd(nd==nd_min)=[];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删除已经归类的元素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if length(nd)==0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break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46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2223EA-7274-4F93-9EE9-33DA0FDC044C}"/>
              </a:ext>
            </a:extLst>
          </p:cNvPr>
          <p:cNvSpPr txBox="1"/>
          <p:nvPr/>
        </p:nvSpPr>
        <p:spPr>
          <a:xfrm>
            <a:off x="218515" y="790325"/>
            <a:ext cx="892548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或者使用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统计工具箱的相关命令，编写如下程序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a=[1,0;1,1;3,2;4,3;2,5];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y=pdist(a,'cityblock');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的两两行向量间的绝对值距离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yc=squareform(y)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变换成距离方阵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z=linkage(y)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产生等级聚类树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dendrogram(z)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画聚类图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T=cluster(z,'maxclust',3)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把对象划分成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i=1:3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tm=find(T==i);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求第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类的对象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tm=reshape(tm,1,length(tm));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变成行向量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类的有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%s\n',i,int2str(tm));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显示分类结果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662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777241"/>
              </p:ext>
            </p:extLst>
          </p:nvPr>
        </p:nvGraphicFramePr>
        <p:xfrm>
          <a:off x="504825" y="1624013"/>
          <a:ext cx="8188325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51131" progId="Word.Document.12">
                  <p:embed/>
                </p:oleObj>
              </mc:Choice>
              <mc:Fallback>
                <p:oleObj name="Document" r:id="rId2" imgW="8153322" imgH="445113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Matlab</a:t>
            </a:r>
            <a:r>
              <a:rPr lang="zh-CN" altLang="zh-CN" sz="3600" b="1">
                <a:solidFill>
                  <a:srgbClr val="0293B8"/>
                </a:solidFill>
              </a:rPr>
              <a:t>聚类分析的相关命令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7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4984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4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766712"/>
              </p:ext>
            </p:extLst>
          </p:nvPr>
        </p:nvGraphicFramePr>
        <p:xfrm>
          <a:off x="531813" y="804863"/>
          <a:ext cx="7834312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703946" progId="Word.Document.12">
                  <p:embed/>
                </p:oleObj>
              </mc:Choice>
              <mc:Fallback>
                <p:oleObj name="Document" r:id="rId2" imgW="8111970" imgH="57039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50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78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3454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2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300112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559915" progId="Word.Document.12">
                  <p:embed/>
                </p:oleObj>
              </mc:Choice>
              <mc:Fallback>
                <p:oleObj name="Document" r:id="rId2" imgW="8111970" imgH="45599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67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973634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673382" progId="Word.Document.12">
                  <p:embed/>
                </p:oleObj>
              </mc:Choice>
              <mc:Fallback>
                <p:oleObj name="Document" r:id="rId2" imgW="8111970" imgH="46733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20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295612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66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658569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8342" progId="Word.Document.12">
                  <p:embed/>
                </p:oleObj>
              </mc:Choice>
              <mc:Fallback>
                <p:oleObj name="Document" r:id="rId2" imgW="8129635" imgH="3788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32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094313"/>
              </p:ext>
            </p:extLst>
          </p:nvPr>
        </p:nvGraphicFramePr>
        <p:xfrm>
          <a:off x="531813" y="804863"/>
          <a:ext cx="7861300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15388" progId="Word.Document.12">
                  <p:embed/>
                </p:oleObj>
              </mc:Choice>
              <mc:Fallback>
                <p:oleObj name="Document" r:id="rId2" imgW="8129635" imgH="46153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19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304071"/>
              </p:ext>
            </p:extLst>
          </p:nvPr>
        </p:nvGraphicFramePr>
        <p:xfrm>
          <a:off x="451131" y="1081087"/>
          <a:ext cx="7834312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860691" progId="Word.Document.12">
                  <p:embed/>
                </p:oleObj>
              </mc:Choice>
              <mc:Fallback>
                <p:oleObj name="Document" r:id="rId2" imgW="8111970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131" y="1081087"/>
                        <a:ext cx="7834312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8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C26F69A-3143-4976-9FB8-EE25F62A18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04480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25471" progId="Word.Document.12">
                  <p:embed/>
                </p:oleObj>
              </mc:Choice>
              <mc:Fallback>
                <p:oleObj name="Document" r:id="rId2" imgW="8129635" imgH="332547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C26F69A-3143-4976-9FB8-EE25F62A18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5A9ECA3-FCAB-4BD3-A5C4-63ADC9C8D4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492670"/>
              </p:ext>
            </p:extLst>
          </p:nvPr>
        </p:nvGraphicFramePr>
        <p:xfrm>
          <a:off x="641350" y="361632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327632" progId="Word.Document.12">
                  <p:embed/>
                </p:oleObj>
              </mc:Choice>
              <mc:Fallback>
                <p:oleObj name="Document" r:id="rId4" imgW="8129635" imgH="3327632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5A9ECA3-FCAB-4BD3-A5C4-63ADC9C8D4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361632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03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44883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53A59E5-B781-49F6-8360-059487288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549179"/>
              </p:ext>
            </p:extLst>
          </p:nvPr>
        </p:nvGraphicFramePr>
        <p:xfrm>
          <a:off x="531813" y="3429000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B53A59E5-B781-49F6-8360-059487288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429000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82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10.1.2 R</a:t>
            </a:r>
            <a:r>
              <a:rPr lang="zh-CN" altLang="zh-CN" sz="4200" b="1">
                <a:solidFill>
                  <a:srgbClr val="319095"/>
                </a:solidFill>
              </a:rPr>
              <a:t>型聚类法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313670"/>
              </p:ext>
            </p:extLst>
          </p:nvPr>
        </p:nvGraphicFramePr>
        <p:xfrm>
          <a:off x="490538" y="1501775"/>
          <a:ext cx="8189912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2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28729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6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52332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变量相似性度量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0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739469"/>
              </p:ext>
            </p:extLst>
          </p:nvPr>
        </p:nvGraphicFramePr>
        <p:xfrm>
          <a:off x="558707" y="535922"/>
          <a:ext cx="8243887" cy="655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1999" imgH="6791383" progId="Word.Document.12">
                  <p:embed/>
                </p:oleObj>
              </mc:Choice>
              <mc:Fallback>
                <p:oleObj name="Document" r:id="rId2" imgW="8521999" imgH="67913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707" y="535922"/>
                        <a:ext cx="8243887" cy="655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6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761958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0246" progId="Word.Document.12">
                  <p:embed/>
                </p:oleObj>
              </mc:Choice>
              <mc:Fallback>
                <p:oleObj name="Document" r:id="rId2" imgW="8129635" imgH="37602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40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434415"/>
              </p:ext>
            </p:extLst>
          </p:nvPr>
        </p:nvGraphicFramePr>
        <p:xfrm>
          <a:off x="531813" y="804863"/>
          <a:ext cx="7861300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98039" progId="Word.Document.12">
                  <p:embed/>
                </p:oleObj>
              </mc:Choice>
              <mc:Fallback>
                <p:oleObj name="Document" r:id="rId2" imgW="8129635" imgH="29980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9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18570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变量聚类法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56314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61713" progId="Word.Document.12">
                  <p:embed/>
                </p:oleObj>
              </mc:Choice>
              <mc:Fallback>
                <p:oleObj name="Document" r:id="rId2" imgW="8129635" imgH="32617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4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340917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0057" progId="Word.Document.12">
                  <p:embed/>
                </p:oleObj>
              </mc:Choice>
              <mc:Fallback>
                <p:oleObj name="Document" r:id="rId2" imgW="8129635" imgH="37800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7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15601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53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133154"/>
              </p:ext>
            </p:extLst>
          </p:nvPr>
        </p:nvGraphicFramePr>
        <p:xfrm>
          <a:off x="531813" y="804863"/>
          <a:ext cx="7861300" cy="616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94471" progId="Word.Document.12">
                  <p:embed/>
                </p:oleObj>
              </mc:Choice>
              <mc:Fallback>
                <p:oleObj name="Document" r:id="rId2" imgW="8129635" imgH="63944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16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5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997434"/>
              </p:ext>
            </p:extLst>
          </p:nvPr>
        </p:nvGraphicFramePr>
        <p:xfrm>
          <a:off x="634206" y="469900"/>
          <a:ext cx="7875587" cy="638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48697" imgH="6610598" progId="Word.Document.12">
                  <p:embed/>
                </p:oleObj>
              </mc:Choice>
              <mc:Fallback>
                <p:oleObj name="Document" r:id="rId2" imgW="8148697" imgH="66105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4206" y="469900"/>
                        <a:ext cx="7875587" cy="638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11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1595"/>
              </p:ext>
            </p:extLst>
          </p:nvPr>
        </p:nvGraphicFramePr>
        <p:xfrm>
          <a:off x="531813" y="804863"/>
          <a:ext cx="7861300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74406" progId="Word.Document.12">
                  <p:embed/>
                </p:oleObj>
              </mc:Choice>
              <mc:Fallback>
                <p:oleObj name="Document" r:id="rId2" imgW="8129635" imgH="4374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1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ADAA60-E9B8-48C0-BC0F-4178E9D5B9AA}"/>
              </a:ext>
            </a:extLst>
          </p:cNvPr>
          <p:cNvSpPr txBox="1"/>
          <p:nvPr/>
        </p:nvSpPr>
        <p:spPr>
          <a:xfrm>
            <a:off x="418540" y="1228397"/>
            <a:ext cx="83069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a=readmatrix('data10_2.txt');  a(isnan(a))=0;  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d=1-abs(a);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进行数据变换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把相关系数转化为距离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d=tril(d);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矩阵的下三角部分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b=nonzeros(d);%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中的零元素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b=b';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化成行向量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z=linkage(b,'complete');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按最长距离法聚类</a:t>
            </a:r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y=cluster(z,'maxclust',2) 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把变量划分成两类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ind1=find(y==1);ind1=ind1'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显示第一类对应的变量标号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ind2=find(y==2);ind2=ind2'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显示第二类对应的变量标号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h=dendrogram(z);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画聚类图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set(h,'Color','k','LineWidth',1.3)  %</a:t>
            </a:r>
            <a:r>
              <a:rPr lang="zh-CN" altLang="zh-CN" sz="20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把聚类图线的颜色改成黑色，线宽加粗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813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2929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80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38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10.1.3</a:t>
            </a:r>
            <a:r>
              <a:rPr lang="zh-CN" altLang="zh-CN" sz="4200" b="1">
                <a:solidFill>
                  <a:srgbClr val="319095"/>
                </a:solidFill>
              </a:rPr>
              <a:t>聚类分析案例</a:t>
            </a:r>
            <a:r>
              <a:rPr lang="en-US" altLang="zh-CN" sz="4200" b="1">
                <a:solidFill>
                  <a:srgbClr val="319095"/>
                </a:solidFill>
              </a:rPr>
              <a:t>—</a:t>
            </a:r>
            <a:r>
              <a:rPr lang="zh-CN" altLang="zh-CN" sz="4200" b="1">
                <a:solidFill>
                  <a:srgbClr val="319095"/>
                </a:solidFill>
              </a:rPr>
              <a:t>我国各地区普通高等教育发展状况分析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057515"/>
              </p:ext>
            </p:extLst>
          </p:nvPr>
        </p:nvGraphicFramePr>
        <p:xfrm>
          <a:off x="477044" y="2133787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2133787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49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749903"/>
              </p:ext>
            </p:extLst>
          </p:nvPr>
        </p:nvGraphicFramePr>
        <p:xfrm>
          <a:off x="504825" y="1624013"/>
          <a:ext cx="8188325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08738" progId="Word.Document.12">
                  <p:embed/>
                </p:oleObj>
              </mc:Choice>
              <mc:Fallback>
                <p:oleObj name="Document" r:id="rId2" imgW="8153322" imgH="500873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案例研究背景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22165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案例研究过程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256051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8675" progId="Word.Document.12">
                  <p:embed/>
                </p:oleObj>
              </mc:Choice>
              <mc:Fallback>
                <p:oleObj name="Document" r:id="rId2" imgW="8129635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2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372497"/>
              </p:ext>
            </p:extLst>
          </p:nvPr>
        </p:nvGraphicFramePr>
        <p:xfrm>
          <a:off x="531813" y="804863"/>
          <a:ext cx="7861300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36891" progId="Word.Document.12">
                  <p:embed/>
                </p:oleObj>
              </mc:Choice>
              <mc:Fallback>
                <p:oleObj name="Document" r:id="rId2" imgW="8111970" imgH="53368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5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43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295231"/>
              </p:ext>
            </p:extLst>
          </p:nvPr>
        </p:nvGraphicFramePr>
        <p:xfrm>
          <a:off x="841095" y="695326"/>
          <a:ext cx="6662363" cy="5668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929025" progId="Word.Document.12">
                  <p:embed/>
                </p:oleObj>
              </mc:Choice>
              <mc:Fallback>
                <p:oleObj name="Document" r:id="rId2" imgW="8129635" imgH="69290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1095" y="695326"/>
                        <a:ext cx="6662363" cy="5668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1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48946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70364" progId="Word.Document.12">
                  <p:embed/>
                </p:oleObj>
              </mc:Choice>
              <mc:Fallback>
                <p:oleObj name="Document" r:id="rId2" imgW="8129635" imgH="58703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68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535751"/>
              </p:ext>
            </p:extLst>
          </p:nvPr>
        </p:nvGraphicFramePr>
        <p:xfrm>
          <a:off x="531813" y="804863"/>
          <a:ext cx="786130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93084" progId="Word.Document.12">
                  <p:embed/>
                </p:oleObj>
              </mc:Choice>
              <mc:Fallback>
                <p:oleObj name="Document" r:id="rId2" imgW="8111970" imgH="53930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59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6380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69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229857"/>
              </p:ext>
            </p:extLst>
          </p:nvPr>
        </p:nvGraphicFramePr>
        <p:xfrm>
          <a:off x="531813" y="804863"/>
          <a:ext cx="7848600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5931" imgH="4997932" progId="Word.Document.12">
                  <p:embed/>
                </p:oleObj>
              </mc:Choice>
              <mc:Fallback>
                <p:oleObj name="Document" r:id="rId2" imgW="8115931" imgH="49979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48600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9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791782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9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C24F50-8061-421A-9099-5136F4DB9E9B}"/>
              </a:ext>
            </a:extLst>
          </p:cNvPr>
          <p:cNvSpPr txBox="1"/>
          <p:nvPr/>
        </p:nvSpPr>
        <p:spPr>
          <a:xfrm>
            <a:off x="512669" y="1420400"/>
            <a:ext cx="8118662" cy="5157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>
              <a:spcAft>
                <a:spcPts val="1125"/>
              </a:spcAft>
            </a:pPr>
            <a:r>
              <a:rPr lang="zh-CN" altLang="zh-CN" sz="20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0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a=readmatrix('anli10_1.txt');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b=zscore(a);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r=corrcoef(b)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计算相关系数矩阵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%d=tril(1-r); d=nonzeros(d)';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另外一种计算距离方法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z=linkage(b','average','correlation');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按类平均法聚类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h=dendrogram(z);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画聚类图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set(h,'Color','k','LineWidth',1.3)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把聚类图线的颜色改成黑色，线宽加粗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T=cluster(z,'maxclust',6)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把变量划分成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6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i=1:6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tm=find(T==i);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求第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类的对象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类的有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%s\n',i,int2str(tm'));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显示分类结果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9187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35720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16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697609"/>
              </p:ext>
            </p:extLst>
          </p:nvPr>
        </p:nvGraphicFramePr>
        <p:xfrm>
          <a:off x="531813" y="804863"/>
          <a:ext cx="7861300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20956" progId="Word.Document.12">
                  <p:embed/>
                </p:oleObj>
              </mc:Choice>
              <mc:Fallback>
                <p:oleObj name="Document" r:id="rId2" imgW="8129635" imgH="42209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6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896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36159"/>
              </p:ext>
            </p:extLst>
          </p:nvPr>
        </p:nvGraphicFramePr>
        <p:xfrm>
          <a:off x="204788" y="931069"/>
          <a:ext cx="8939212" cy="499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244924" imgH="5170833" progId="Word.Document.12">
                  <p:embed/>
                </p:oleObj>
              </mc:Choice>
              <mc:Fallback>
                <p:oleObj name="Document" r:id="rId2" imgW="9244924" imgH="51708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788" y="931069"/>
                        <a:ext cx="8939212" cy="499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7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6647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7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AA98BC-E6D7-41D7-A4C8-7D8CAC863F07}"/>
              </a:ext>
            </a:extLst>
          </p:cNvPr>
          <p:cNvSpPr txBox="1"/>
          <p:nvPr/>
        </p:nvSpPr>
        <p:spPr>
          <a:xfrm>
            <a:off x="505945" y="931544"/>
            <a:ext cx="813210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clc,clear, close all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 = readmatrix('anli10_1.txt');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a(:,[3:6])=[];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删除数据矩阵的第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列～第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6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列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即使用变量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1,2,7,8,9,10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b=zscore(a);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数据标准化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z=linkage(b,'average');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按类平均法聚类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h=dendrogram(z);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画聚类图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set(h,'Color','k','LineWidth',1.3)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把聚类图线的颜色改成黑色，线宽加粗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k=3:5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fprintf('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划分成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%d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类的结果如下：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\n',k)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T=cluster(z,'maxclust',k);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把样本点划分成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for i=1:k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tm=find(T==i);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类的对象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fprintf('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%d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类的有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%s\n',i,int2str(tm'));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显示分类结果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end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fprintf('**********************************\n');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60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571234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案例研究</a:t>
            </a:r>
            <a:r>
              <a:rPr lang="zh-CN" altLang="en-US" sz="3600" b="1">
                <a:solidFill>
                  <a:srgbClr val="0293B8"/>
                </a:solidFill>
              </a:rPr>
              <a:t>结果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910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22755" progId="Word.Document.12">
                  <p:embed/>
                </p:oleObj>
              </mc:Choice>
              <mc:Fallback>
                <p:oleObj name="Document" r:id="rId2" imgW="8153322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419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10.1.1  Q</a:t>
            </a:r>
            <a:r>
              <a:rPr lang="zh-CN" altLang="zh-CN" sz="4200" b="1">
                <a:solidFill>
                  <a:srgbClr val="319095"/>
                </a:solidFill>
              </a:rPr>
              <a:t>型聚类分析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40529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样本的相似性度量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6933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27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73673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6342" progId="Word.Document.12">
                  <p:embed/>
                </p:oleObj>
              </mc:Choice>
              <mc:Fallback>
                <p:oleObj name="Document" r:id="rId2" imgW="8129635" imgH="5356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77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41376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57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40316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17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3298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50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910909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20374" progId="Word.Document.12">
                  <p:embed/>
                </p:oleObj>
              </mc:Choice>
              <mc:Fallback>
                <p:oleObj name="Document" r:id="rId2" imgW="8111970" imgH="432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22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10.2.1 </a:t>
            </a:r>
            <a:r>
              <a:rPr lang="zh-CN" altLang="zh-CN" sz="4200" b="1">
                <a:solidFill>
                  <a:srgbClr val="319095"/>
                </a:solidFill>
              </a:rPr>
              <a:t>基本思想及方法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07610"/>
              </p:ext>
            </p:extLst>
          </p:nvPr>
        </p:nvGraphicFramePr>
        <p:xfrm>
          <a:off x="490538" y="1501775"/>
          <a:ext cx="8189912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803578" progId="Word.Document.12">
                  <p:embed/>
                </p:oleObj>
              </mc:Choice>
              <mc:Fallback>
                <p:oleObj name="Document" r:id="rId2" imgW="8153322" imgH="18035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643976"/>
              </p:ext>
            </p:extLst>
          </p:nvPr>
        </p:nvGraphicFramePr>
        <p:xfrm>
          <a:off x="598860" y="3429000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2612" progId="Word.Document.12">
                  <p:embed/>
                </p:oleObj>
              </mc:Choice>
              <mc:Fallback>
                <p:oleObj name="Document" r:id="rId4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8860" y="3429000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59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529102"/>
              </p:ext>
            </p:extLst>
          </p:nvPr>
        </p:nvGraphicFramePr>
        <p:xfrm>
          <a:off x="531813" y="804863"/>
          <a:ext cx="78613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6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654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575345"/>
              </p:ext>
            </p:extLst>
          </p:nvPr>
        </p:nvGraphicFramePr>
        <p:xfrm>
          <a:off x="531813" y="804863"/>
          <a:ext cx="78613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32315" progId="Word.Document.12">
                  <p:embed/>
                </p:oleObj>
              </mc:Choice>
              <mc:Fallback>
                <p:oleObj name="Document" r:id="rId2" imgW="8129635" imgH="33323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442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13069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783299" progId="Word.Document.12">
                  <p:embed/>
                </p:oleObj>
              </mc:Choice>
              <mc:Fallback>
                <p:oleObj name="Document" r:id="rId2" imgW="8111970" imgH="37832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818423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0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162032"/>
              </p:ext>
            </p:extLst>
          </p:nvPr>
        </p:nvGraphicFramePr>
        <p:xfrm>
          <a:off x="531813" y="804863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71554" progId="Word.Document.12">
                  <p:embed/>
                </p:oleObj>
              </mc:Choice>
              <mc:Fallback>
                <p:oleObj name="Document" r:id="rId2" imgW="8129635" imgH="51715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0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390212"/>
              </p:ext>
            </p:extLst>
          </p:nvPr>
        </p:nvGraphicFramePr>
        <p:xfrm>
          <a:off x="531813" y="993122"/>
          <a:ext cx="7861300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993122"/>
                        <a:ext cx="7861300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710112"/>
              </p:ext>
            </p:extLst>
          </p:nvPr>
        </p:nvGraphicFramePr>
        <p:xfrm>
          <a:off x="531813" y="804863"/>
          <a:ext cx="7861300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614000" progId="Word.Document.12">
                  <p:embed/>
                </p:oleObj>
              </mc:Choice>
              <mc:Fallback>
                <p:oleObj name="Document" r:id="rId2" imgW="8111970" imgH="36140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9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33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61681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0E292D8-E8C6-4053-82C2-4DFDA2C005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177767"/>
              </p:ext>
            </p:extLst>
          </p:nvPr>
        </p:nvGraphicFramePr>
        <p:xfrm>
          <a:off x="641350" y="2705381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0E292D8-E8C6-4053-82C2-4DFDA2C005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705381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06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32086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311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10.2.2</a:t>
            </a:r>
            <a:r>
              <a:rPr lang="zh-CN" altLang="zh-CN" sz="4200" b="1">
                <a:solidFill>
                  <a:srgbClr val="319095"/>
                </a:solidFill>
              </a:rPr>
              <a:t>特征值因子的筛选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14650"/>
              </p:ext>
            </p:extLst>
          </p:nvPr>
        </p:nvGraphicFramePr>
        <p:xfrm>
          <a:off x="569218" y="1312784"/>
          <a:ext cx="8189912" cy="563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114280" progId="Word.Document.12">
                  <p:embed/>
                </p:oleObj>
              </mc:Choice>
              <mc:Fallback>
                <p:oleObj name="Document" r:id="rId2" imgW="8153322" imgH="51142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218" y="1312784"/>
                        <a:ext cx="8189912" cy="563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7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40467"/>
              </p:ext>
            </p:extLst>
          </p:nvPr>
        </p:nvGraphicFramePr>
        <p:xfrm>
          <a:off x="531813" y="804863"/>
          <a:ext cx="78613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08794" progId="Word.Document.12">
                  <p:embed/>
                </p:oleObj>
              </mc:Choice>
              <mc:Fallback>
                <p:oleObj name="Document" r:id="rId2" imgW="8129635" imgH="53087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7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951604"/>
              </p:ext>
            </p:extLst>
          </p:nvPr>
        </p:nvGraphicFramePr>
        <p:xfrm>
          <a:off x="531813" y="804863"/>
          <a:ext cx="8366125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64473" imgH="6409901" progId="Word.Document.12">
                  <p:embed/>
                </p:oleObj>
              </mc:Choice>
              <mc:Fallback>
                <p:oleObj name="Document" r:id="rId2" imgW="8664473" imgH="64099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66125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62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11471"/>
              </p:ext>
            </p:extLst>
          </p:nvPr>
        </p:nvGraphicFramePr>
        <p:xfrm>
          <a:off x="531813" y="804863"/>
          <a:ext cx="78613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619296" progId="Word.Document.12">
                  <p:embed/>
                </p:oleObj>
              </mc:Choice>
              <mc:Fallback>
                <p:oleObj name="Document" r:id="rId2" imgW="8111970" imgH="56192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92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3505</TotalTime>
  <Words>1550</Words>
  <Application>Microsoft Office PowerPoint</Application>
  <PresentationFormat>全屏显示(4:3)</PresentationFormat>
  <Paragraphs>158</Paragraphs>
  <Slides>132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46" baseType="lpstr">
      <vt:lpstr>等线</vt:lpstr>
      <vt:lpstr>华文新魏</vt:lpstr>
      <vt:lpstr>隶书</vt:lpstr>
      <vt:lpstr>宋体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187</cp:revision>
  <dcterms:created xsi:type="dcterms:W3CDTF">2020-06-24T23:10:14Z</dcterms:created>
  <dcterms:modified xsi:type="dcterms:W3CDTF">2023-08-26T13:58:54Z</dcterms:modified>
</cp:coreProperties>
</file>